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6" r:id="rId5"/>
    <p:sldId id="260" r:id="rId6"/>
    <p:sldId id="258" r:id="rId7"/>
    <p:sldId id="257" r:id="rId8"/>
    <p:sldId id="259" r:id="rId9"/>
    <p:sldId id="261" r:id="rId10"/>
    <p:sldId id="262" r:id="rId11"/>
    <p:sldId id="263" r:id="rId12"/>
    <p:sldId id="264" r:id="rId13"/>
    <p:sldId id="265" r:id="rId14"/>
  </p:sldIdLst>
  <p:sldSz cx="20116800" cy="10972800"/>
  <p:notesSz cx="9144000" cy="6858000"/>
  <p:defaultTextStyle>
    <a:defPPr>
      <a:defRPr lang="en-US"/>
    </a:defPPr>
    <a:lvl1pPr marL="0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86223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72447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58670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44894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431117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917341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403564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889788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 varScale="1">
        <p:scale>
          <a:sx n="43" d="100"/>
          <a:sy n="43" d="100"/>
        </p:scale>
        <p:origin x="-690" y="-120"/>
      </p:cViewPr>
      <p:guideLst>
        <p:guide orient="horz" pos="3456"/>
        <p:guide pos="63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3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33457-E190-4FA9-8C88-82145DF351AD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14563" y="514350"/>
            <a:ext cx="4714875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D5939-A1CF-4C3A-B4AA-AB297592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341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86223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72447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58670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44894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31117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17341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03564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889788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8760" y="3408684"/>
            <a:ext cx="17099280" cy="23520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7521" y="6217920"/>
            <a:ext cx="14081760" cy="28041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86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724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58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448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311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173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035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889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990600" y="228600"/>
            <a:ext cx="18135600" cy="1066800"/>
          </a:xfrm>
          <a:prstGeom prst="rect">
            <a:avLst/>
          </a:prstGeom>
          <a:ln>
            <a:noFill/>
          </a:ln>
        </p:spPr>
        <p:txBody>
          <a:bodyPr vert="horz" lIns="97244" tIns="48622" rIns="97244" bIns="48622" rtlCol="0" anchor="ctr">
            <a:normAutofit/>
          </a:bodyPr>
          <a:lstStyle>
            <a:lvl1pPr algn="ctr" defTabSz="972447" rtl="0" eaLnBrk="1" latinLnBrk="0" hangingPunct="1">
              <a:spcBef>
                <a:spcPct val="0"/>
              </a:spcBef>
              <a:buNone/>
              <a:defRPr sz="4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mn-MN" sz="440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Өгөгдлийн сангийн програмчлал – Семинар</a:t>
            </a:r>
            <a:r>
              <a:rPr lang="en-US" sz="440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 12</a:t>
            </a:r>
            <a:r>
              <a:rPr lang="mn-MN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 </a:t>
            </a:r>
            <a:r>
              <a:rPr lang="en-US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/</a:t>
            </a:r>
            <a:r>
              <a:rPr lang="mn-MN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транзакшин </a:t>
            </a:r>
            <a:r>
              <a:rPr lang="en-US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2/</a:t>
            </a:r>
            <a:endParaRPr lang="en-US" sz="4400" dirty="0" smtClean="0">
              <a:solidFill>
                <a:schemeClr val="accent1"/>
              </a:solidFill>
              <a:latin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6458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789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800074" y="439424"/>
            <a:ext cx="4903471" cy="93624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9665" y="439424"/>
            <a:ext cx="14375131" cy="93624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795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83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9089" y="7051047"/>
            <a:ext cx="17099280" cy="2179320"/>
          </a:xfrm>
        </p:spPr>
        <p:txBody>
          <a:bodyPr anchor="t"/>
          <a:lstStyle>
            <a:lvl1pPr algn="l">
              <a:defRPr sz="4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9089" y="4650747"/>
            <a:ext cx="17099280" cy="2400299"/>
          </a:xfrm>
        </p:spPr>
        <p:txBody>
          <a:bodyPr anchor="b"/>
          <a:lstStyle>
            <a:lvl1pPr marL="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1pPr>
            <a:lvl2pPr marL="48622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72447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4586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94489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43111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91734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4035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88978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22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9661" y="2560329"/>
            <a:ext cx="9639300" cy="7241541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64245" y="2560329"/>
            <a:ext cx="9639300" cy="7241541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05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1" y="439420"/>
            <a:ext cx="1810512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2" y="2456181"/>
            <a:ext cx="8888412" cy="1023620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86223" indent="0">
              <a:buNone/>
              <a:defRPr sz="2100" b="1"/>
            </a:lvl2pPr>
            <a:lvl3pPr marL="972447" indent="0">
              <a:buNone/>
              <a:defRPr sz="1900" b="1"/>
            </a:lvl3pPr>
            <a:lvl4pPr marL="1458670" indent="0">
              <a:buNone/>
              <a:defRPr sz="1700" b="1"/>
            </a:lvl4pPr>
            <a:lvl5pPr marL="1944894" indent="0">
              <a:buNone/>
              <a:defRPr sz="1700" b="1"/>
            </a:lvl5pPr>
            <a:lvl6pPr marL="2431117" indent="0">
              <a:buNone/>
              <a:defRPr sz="1700" b="1"/>
            </a:lvl6pPr>
            <a:lvl7pPr marL="2917341" indent="0">
              <a:buNone/>
              <a:defRPr sz="1700" b="1"/>
            </a:lvl7pPr>
            <a:lvl8pPr marL="3403564" indent="0">
              <a:buNone/>
              <a:defRPr sz="1700" b="1"/>
            </a:lvl8pPr>
            <a:lvl9pPr marL="3889788" indent="0">
              <a:buNone/>
              <a:defRPr sz="1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2" y="3479802"/>
            <a:ext cx="8888412" cy="6322060"/>
          </a:xfrm>
        </p:spPr>
        <p:txBody>
          <a:bodyPr/>
          <a:lstStyle>
            <a:lvl1pPr>
              <a:defRPr sz="26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219058" y="2456181"/>
            <a:ext cx="8891906" cy="1023620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86223" indent="0">
              <a:buNone/>
              <a:defRPr sz="2100" b="1"/>
            </a:lvl2pPr>
            <a:lvl3pPr marL="972447" indent="0">
              <a:buNone/>
              <a:defRPr sz="1900" b="1"/>
            </a:lvl3pPr>
            <a:lvl4pPr marL="1458670" indent="0">
              <a:buNone/>
              <a:defRPr sz="1700" b="1"/>
            </a:lvl4pPr>
            <a:lvl5pPr marL="1944894" indent="0">
              <a:buNone/>
              <a:defRPr sz="1700" b="1"/>
            </a:lvl5pPr>
            <a:lvl6pPr marL="2431117" indent="0">
              <a:buNone/>
              <a:defRPr sz="1700" b="1"/>
            </a:lvl6pPr>
            <a:lvl7pPr marL="2917341" indent="0">
              <a:buNone/>
              <a:defRPr sz="1700" b="1"/>
            </a:lvl7pPr>
            <a:lvl8pPr marL="3403564" indent="0">
              <a:buNone/>
              <a:defRPr sz="1700" b="1"/>
            </a:lvl8pPr>
            <a:lvl9pPr marL="3889788" indent="0">
              <a:buNone/>
              <a:defRPr sz="1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219058" y="3479802"/>
            <a:ext cx="8891906" cy="6322060"/>
          </a:xfrm>
        </p:spPr>
        <p:txBody>
          <a:bodyPr/>
          <a:lstStyle>
            <a:lvl1pPr>
              <a:defRPr sz="26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65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399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666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5" y="436880"/>
            <a:ext cx="6618289" cy="1859280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65114" y="436889"/>
            <a:ext cx="11245850" cy="9364981"/>
          </a:xfrm>
        </p:spPr>
        <p:txBody>
          <a:bodyPr/>
          <a:lstStyle>
            <a:lvl1pPr>
              <a:defRPr sz="3400"/>
            </a:lvl1pPr>
            <a:lvl2pPr>
              <a:defRPr sz="3000"/>
            </a:lvl2pPr>
            <a:lvl3pPr>
              <a:defRPr sz="26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5845" y="2296169"/>
            <a:ext cx="6618289" cy="7505701"/>
          </a:xfrm>
        </p:spPr>
        <p:txBody>
          <a:bodyPr/>
          <a:lstStyle>
            <a:lvl1pPr marL="0" indent="0">
              <a:buNone/>
              <a:defRPr sz="1500"/>
            </a:lvl1pPr>
            <a:lvl2pPr marL="486223" indent="0">
              <a:buNone/>
              <a:defRPr sz="1300"/>
            </a:lvl2pPr>
            <a:lvl3pPr marL="972447" indent="0">
              <a:buNone/>
              <a:defRPr sz="1100"/>
            </a:lvl3pPr>
            <a:lvl4pPr marL="1458670" indent="0">
              <a:buNone/>
              <a:defRPr sz="1000"/>
            </a:lvl4pPr>
            <a:lvl5pPr marL="1944894" indent="0">
              <a:buNone/>
              <a:defRPr sz="1000"/>
            </a:lvl5pPr>
            <a:lvl6pPr marL="2431117" indent="0">
              <a:buNone/>
              <a:defRPr sz="1000"/>
            </a:lvl6pPr>
            <a:lvl7pPr marL="2917341" indent="0">
              <a:buNone/>
              <a:defRPr sz="1000"/>
            </a:lvl7pPr>
            <a:lvl8pPr marL="3403564" indent="0">
              <a:buNone/>
              <a:defRPr sz="1000"/>
            </a:lvl8pPr>
            <a:lvl9pPr marL="388978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2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3032" y="7680965"/>
            <a:ext cx="12070080" cy="906781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943032" y="980440"/>
            <a:ext cx="12070080" cy="6583680"/>
          </a:xfrm>
        </p:spPr>
        <p:txBody>
          <a:bodyPr/>
          <a:lstStyle>
            <a:lvl1pPr marL="0" indent="0">
              <a:buNone/>
              <a:defRPr sz="3400"/>
            </a:lvl1pPr>
            <a:lvl2pPr marL="486223" indent="0">
              <a:buNone/>
              <a:defRPr sz="3000"/>
            </a:lvl2pPr>
            <a:lvl3pPr marL="972447" indent="0">
              <a:buNone/>
              <a:defRPr sz="2600"/>
            </a:lvl3pPr>
            <a:lvl4pPr marL="1458670" indent="0">
              <a:buNone/>
              <a:defRPr sz="2100"/>
            </a:lvl4pPr>
            <a:lvl5pPr marL="1944894" indent="0">
              <a:buNone/>
              <a:defRPr sz="2100"/>
            </a:lvl5pPr>
            <a:lvl6pPr marL="2431117" indent="0">
              <a:buNone/>
              <a:defRPr sz="2100"/>
            </a:lvl6pPr>
            <a:lvl7pPr marL="2917341" indent="0">
              <a:buNone/>
              <a:defRPr sz="2100"/>
            </a:lvl7pPr>
            <a:lvl8pPr marL="3403564" indent="0">
              <a:buNone/>
              <a:defRPr sz="2100"/>
            </a:lvl8pPr>
            <a:lvl9pPr marL="3889788" indent="0">
              <a:buNone/>
              <a:defRPr sz="21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43032" y="8587747"/>
            <a:ext cx="12070080" cy="1287779"/>
          </a:xfrm>
        </p:spPr>
        <p:txBody>
          <a:bodyPr/>
          <a:lstStyle>
            <a:lvl1pPr marL="0" indent="0">
              <a:buNone/>
              <a:defRPr sz="1500"/>
            </a:lvl1pPr>
            <a:lvl2pPr marL="486223" indent="0">
              <a:buNone/>
              <a:defRPr sz="1300"/>
            </a:lvl2pPr>
            <a:lvl3pPr marL="972447" indent="0">
              <a:buNone/>
              <a:defRPr sz="1100"/>
            </a:lvl3pPr>
            <a:lvl4pPr marL="1458670" indent="0">
              <a:buNone/>
              <a:defRPr sz="1000"/>
            </a:lvl4pPr>
            <a:lvl5pPr marL="1944894" indent="0">
              <a:buNone/>
              <a:defRPr sz="1000"/>
            </a:lvl5pPr>
            <a:lvl6pPr marL="2431117" indent="0">
              <a:buNone/>
              <a:defRPr sz="1000"/>
            </a:lvl6pPr>
            <a:lvl7pPr marL="2917341" indent="0">
              <a:buNone/>
              <a:defRPr sz="1000"/>
            </a:lvl7pPr>
            <a:lvl8pPr marL="3403564" indent="0">
              <a:buNone/>
              <a:defRPr sz="1000"/>
            </a:lvl8pPr>
            <a:lvl9pPr marL="388978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544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1" y="439420"/>
            <a:ext cx="18105120" cy="1828800"/>
          </a:xfrm>
          <a:prstGeom prst="rect">
            <a:avLst/>
          </a:prstGeom>
        </p:spPr>
        <p:txBody>
          <a:bodyPr vert="horz" lIns="97244" tIns="48622" rIns="97244" bIns="4862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1" y="2560329"/>
            <a:ext cx="18105120" cy="7241541"/>
          </a:xfrm>
          <a:prstGeom prst="rect">
            <a:avLst/>
          </a:prstGeom>
        </p:spPr>
        <p:txBody>
          <a:bodyPr vert="horz" lIns="97244" tIns="48622" rIns="97244" bIns="4862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10170162"/>
            <a:ext cx="46939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071F4-70CA-4293-BC45-4B7BC605D6B2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73241" y="10170162"/>
            <a:ext cx="63703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417040" y="10170162"/>
            <a:ext cx="46939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005841" y="1353820"/>
            <a:ext cx="1810512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851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72447" rtl="0" eaLnBrk="1" latinLnBrk="0" hangingPunct="1">
        <a:spcBef>
          <a:spcPct val="0"/>
        </a:spcBef>
        <a:buNone/>
        <a:defRPr sz="4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4668" indent="-364668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1pPr>
      <a:lvl2pPr marL="790113" indent="-303890" algn="l" defTabSz="972447" rtl="0" eaLnBrk="1" latinLnBrk="0" hangingPunct="1">
        <a:spcBef>
          <a:spcPct val="20000"/>
        </a:spcBef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21555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01782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88005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422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60452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46676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3289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6223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72447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58670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44894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31117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17341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03564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9788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04800" y="1447800"/>
            <a:ext cx="19507200" cy="4324529"/>
            <a:chOff x="457200" y="1657869"/>
            <a:chExt cx="19507200" cy="4324529"/>
          </a:xfrm>
        </p:grpSpPr>
        <p:sp>
          <p:nvSpPr>
            <p:cNvPr id="13" name="TextBox 12"/>
            <p:cNvSpPr txBox="1"/>
            <p:nvPr/>
          </p:nvSpPr>
          <p:spPr>
            <a:xfrm>
              <a:off x="457200" y="1657869"/>
              <a:ext cx="19507200" cy="461665"/>
            </a:xfrm>
            <a:prstGeom prst="rect">
              <a:avLst/>
            </a:prstGeom>
            <a:noFill/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4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[</a:t>
              </a:r>
              <a:r>
                <a:rPr lang="mn-MN" sz="24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r>
                <a:rPr lang="en-US" sz="24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]</a:t>
              </a:r>
              <a:r>
                <a:rPr lang="mn-MN" sz="24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Хүснэгт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Person(name, age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)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болон доорх транзакшин байв.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Q1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Q2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асуулгууд ямагт нэг бүхэл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(atomically)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байдлаар ажилладаг. </a:t>
              </a:r>
              <a:endPara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57200" y="2119534"/>
              <a:ext cx="19507200" cy="2677656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--T </a:t>
              </a:r>
            </a:p>
            <a:p>
              <a:pPr algn="just"/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Begin 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Transaction;</a:t>
              </a:r>
            </a:p>
            <a:p>
              <a:pPr algn="just"/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Q1: Select </a:t>
              </a:r>
              <a:r>
                <a:rPr lang="en-US" sz="28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Avg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(age) From Person;</a:t>
              </a:r>
            </a:p>
            <a:p>
              <a:pPr algn="just"/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&lt;read-only activity&gt;</a:t>
              </a:r>
            </a:p>
            <a:p>
              <a:pPr algn="just"/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Q2: Select </a:t>
              </a:r>
              <a:r>
                <a:rPr lang="en-US" sz="28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Avg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(age) From Person;</a:t>
              </a:r>
            </a:p>
            <a:p>
              <a:pPr algn="just"/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Commit;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57200" y="4782069"/>
              <a:ext cx="19507200" cy="120032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4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 (a).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Тухайн системийн бусад транзакшин бүгд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Serializable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ба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Read-Only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гэж зарлагдсан байг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 Q1 Q2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ямагт адил утга буцаадаг байх нөхцөл дор Т транзакшины ажиллаж болох хамгийн сул тусгаарлалын түвшинг олж, дэлгэрэнгүй тайлбарлана уу.  Сонголт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Read-Uncommitted, Read-Committed, Repeatable-Read, Serializable</a:t>
              </a:r>
              <a:endPara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04800" y="5772329"/>
            <a:ext cx="19507200" cy="4893647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Тайлбар: Эхлээд,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Т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байна гэж үзвэл бусад транзакшины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байдалд нь нөлөөлж чадахгүй бөгөөд бусад транзакшин ч гэсэн Т транзакшины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байдалд нөлөөлж чадахгүй учир нь Т болон бусад транзакшин бүгд зөвхөн уншилт хийдэг. Иймд Т нь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байж болно. 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Хоёрт нь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 - г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repeatable-read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isolation level –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тэй байна гэж үзвэл бусад транзакшин бүгд зөвхөн уншилт хийх буюу бичилт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/insert, update/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хийхгүй тул Т – ийн тусгаарлалтын түвшинд нөлөөлж чадахгүй. Мөн Т нь зөвхөн уншилт хийдэг транзакшин тул бусад транзакшины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нөлөөлөхгүй тул Т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repeatable-read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байж болно. 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Гуравт нь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Т – г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read-committed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буюу бохир уншилт хийдэггүй гэж үзвэл бусад транзакшин нь зөвхөн уншилт хийх тул Т – д бохир уншилт үүсгэх ямар нэг нөхцөл бүрдэхгүй юм. Мөн Т нь зөвхөн уншилт хийх тул бусад транзакшины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түвшинд нөлөөлж чадахгүй. Иймд Т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read-committed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байж болно.   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Дөрөвт нь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Т – г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read-uncommitted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гэж үзвэл мөн Т нь бусад транзакшины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түвшинд, бусад транзакшин Т – ийн тусгаарлалтын түвшинд нөлөөлж чадахгүй учир нь бүгд зөвхөн уншилт хийдэг. Иймд Т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read-unco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mitted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түвшинтэй байж болно. Иймд Т болон бусад транзакшин бүгд зөвхөн уншилт хийх тул Т нь ямар ч тусгаарлалтын түвшинтэй байсан Т нь ижил утга буцаах юм. Эцэст нь байж болох хамгийн сул тусгаарлалтын түвшинг олно гэсэн тул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serializable&gt;repeatable-read&gt;read-committed&gt;read-uncommitted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-&gt;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гэдгээс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read-uncommitted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 гэж олдох юм.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49800" y="2209800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74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768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152400" y="1371600"/>
            <a:ext cx="19583400" cy="838200"/>
          </a:xfrm>
          <a:prstGeom prst="rect">
            <a:avLst/>
          </a:prstGeom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400" b="1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[3].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Бүхэл тоон хүснэгт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R(x)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байв.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дах нийт тооны нийлбэр 1000, бөгөөд 10, 20, 30 гэсэн утгууд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байдгүй байг. Доорх 3 тран. зэрэг ажиллав.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Бүгд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 COMMITTED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тусгаарлалтын түвшинтэй байв. Амарийн тран-ы буцааж болох бүх утгуудыг ол.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52400" y="2209800"/>
            <a:ext cx="8464825" cy="4313026"/>
            <a:chOff x="679174" y="2253568"/>
            <a:chExt cx="6203321" cy="2694918"/>
          </a:xfrm>
        </p:grpSpPr>
        <p:sp>
          <p:nvSpPr>
            <p:cNvPr id="7" name="TextBox 6"/>
            <p:cNvSpPr txBox="1"/>
            <p:nvPr/>
          </p:nvSpPr>
          <p:spPr>
            <a:xfrm>
              <a:off x="3331968" y="2253568"/>
              <a:ext cx="3550527" cy="59615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select sum(x) from R;</a:t>
              </a:r>
            </a:p>
            <a:p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commit;</a:t>
              </a:r>
              <a:endPara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331968" y="2892791"/>
              <a:ext cx="3550527" cy="11346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insert into R values (10);</a:t>
              </a:r>
            </a:p>
            <a:p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insert 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into R values (20);</a:t>
              </a:r>
            </a:p>
            <a:p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insert 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into R values (30);</a:t>
              </a:r>
            </a:p>
            <a:p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commit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;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79174" y="2253568"/>
              <a:ext cx="2514600" cy="28846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Амарын Транзакш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и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н:</a:t>
              </a:r>
              <a:endPara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9174" y="2892791"/>
              <a:ext cx="2514600" cy="5192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Билгүүний Транзакшин:</a:t>
              </a:r>
              <a:endPara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85800" y="4083097"/>
              <a:ext cx="2514600" cy="28846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Заяагийн Транзакшин:</a:t>
              </a:r>
              <a:endPara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331968" y="4083097"/>
              <a:ext cx="3550527" cy="865389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delete from R where x=30;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delete 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from R where x=20;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commit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;</a:t>
              </a:r>
            </a:p>
          </p:txBody>
        </p:sp>
      </p:grpSp>
      <p:sp>
        <p:nvSpPr>
          <p:cNvPr id="16" name="Content Placeholder 2"/>
          <p:cNvSpPr txBox="1">
            <a:spLocks/>
          </p:cNvSpPr>
          <p:nvPr/>
        </p:nvSpPr>
        <p:spPr>
          <a:xfrm>
            <a:off x="9220200" y="2209800"/>
            <a:ext cx="10287000" cy="8534400"/>
          </a:xfrm>
          <a:prstGeom prst="rect">
            <a:avLst/>
          </a:prstGeom>
        </p:spPr>
        <p:txBody>
          <a:bodyPr vert="horz" lIns="97244" tIns="48622" rIns="97244" bIns="48622" rtlCol="0">
            <a:noAutofit/>
          </a:bodyPr>
          <a:lstStyle>
            <a:lvl1pPr marL="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6223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7244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58670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4489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431117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17341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03564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9788" indent="0" algn="ctr" defTabSz="97244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Тайлбар: Эхний ээлжинд сериал байдлаар ажиллах үед Амарийн тран-ы буцах утгуудыг олъё. Сериалаар ажиллах үед ямар нэг бохир уншилт үүсэх боломжгүй юм. Үүнд:</a:t>
            </a:r>
          </a:p>
          <a:p>
            <a:pPr algn="just"/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Амар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Билгүүн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Заяа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==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Заяа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Амар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Билгүүн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=&gt; 1000</a:t>
            </a:r>
            <a:endParaRPr lang="mn-MN" sz="2400" dirty="0" smtClean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Билгүүн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Амар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Заяа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==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Заяа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илгүүн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амар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=&gt; 1060</a:t>
            </a:r>
            <a:endParaRPr lang="mn-MN" sz="2400" dirty="0" smtClean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Билгүүн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Заяа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Амар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== 1010 </a:t>
            </a:r>
          </a:p>
          <a:p>
            <a:pPr algn="just"/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COMMITTED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 нь бохир уншилтыг зөвшөөрдөггүй. Амарын тран нь зөвхөн уншилт хийж байгаа учраас Билгүүн болон Заяа тран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 бохир уншилт үүсгэх боломжгүй. Харин Билгүүн болон Заяагийн тран нь Амарын тран – д бохир уншилт үүсгэх магадлалтай юм. Мөн билгүүний тран нь зөвхөн бичилт хийнэ, харин Заяагийн тран нь зөвхөн устгал хийх юм.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Delete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эхлээд уншаад, дараа нь устгадаг. Тийм учраас Билгүүний тран Заяагийн тран – д мөн бохир уншилт үүсгэх магадлалтай.  Амарын тран Билгүүний эсвэл Заяагийн тран-ы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statement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үүдийн голоор орж ажиллах боломжгүй учир нь тэгх үед Амарын тран-д бохир уншилт үүснэ. Дараагийн нэг тохиолдол нь Заяагийн 2 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delete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ийн голоор Амарын тран бүхлээрээ орж ажиллах юм. Энэ тохиолдолд Заяагийн тран нь бохир уншилт хийхгүй тул ингэж ажиллах боломжтой юм. </a:t>
            </a:r>
          </a:p>
          <a:p>
            <a:pPr algn="just"/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Заяа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Билгүүн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Амар</a:t>
            </a:r>
            <a:r>
              <a:rPr lang="en-US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=&gt; 1040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олдоно. Эндээс Амарын тран-ы буцаах болох утгууд: </a:t>
            </a:r>
            <a:r>
              <a:rPr lang="en-US" sz="2400" b="1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1000, 1010, 1040, 1060 </a:t>
            </a:r>
            <a:r>
              <a:rPr lang="mn-MN" sz="24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болно.</a:t>
            </a:r>
            <a:endParaRPr lang="en-US" sz="2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33600" y="74676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4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5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04800" y="1447800"/>
            <a:ext cx="19507200" cy="3862864"/>
            <a:chOff x="457200" y="2119534"/>
            <a:chExt cx="19507200" cy="3862864"/>
          </a:xfrm>
        </p:grpSpPr>
        <p:sp>
          <p:nvSpPr>
            <p:cNvPr id="14" name="TextBox 13"/>
            <p:cNvSpPr txBox="1"/>
            <p:nvPr/>
          </p:nvSpPr>
          <p:spPr>
            <a:xfrm>
              <a:off x="457200" y="2119534"/>
              <a:ext cx="19507200" cy="2677656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--T </a:t>
              </a:r>
            </a:p>
            <a:p>
              <a:pPr algn="just"/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Begin 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Transaction;</a:t>
              </a:r>
            </a:p>
            <a:p>
              <a:pPr algn="just"/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Q1: Select </a:t>
              </a:r>
              <a:r>
                <a:rPr lang="en-US" sz="28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Avg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(age) From Person;</a:t>
              </a:r>
            </a:p>
            <a:p>
              <a:pPr algn="just"/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&lt;read-only activity&gt;</a:t>
              </a:r>
            </a:p>
            <a:p>
              <a:pPr algn="just"/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Q2: Select </a:t>
              </a:r>
              <a:r>
                <a:rPr lang="en-US" sz="28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Avg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(age) From Person;</a:t>
              </a:r>
            </a:p>
            <a:p>
              <a:pPr algn="just"/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Commit;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57200" y="4782069"/>
              <a:ext cx="19507200" cy="120032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 (b).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Тухайн системийн бусад транзакшин бүгд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Serializable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ба тэд зөвхөн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select, update, delete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үйлдлүүдийг агуулдаг байв.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Q1, Q2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ямагт адил утга буцаадаг байх нөхцөл дор Т транзакшины ажиллаж болох хамгийн сул тусгаарлалтын түвшинг олж, дэлгэрэнгүй тайлбарлана уу.  Сонголт: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Read-Uncommitted, Read-Committed, Repeatable-Read, Serializable</a:t>
              </a: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04800" y="5310664"/>
            <a:ext cx="19507200" cy="5632311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Тайлбар: Эхлээд,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Т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байна гэж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үзвэл Т нь зөвхөн уншилт хийх тул бусад транзакшины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байдалд нь нөлөөлж чадахгүй. Харин бусад транзакшины талаас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–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үүд нь Т – 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түвшинд нөлөөлж чадахгүй харин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update, delete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-үүд  нь нөлөөлөх магадлалтай юм.  Гэхдээ энэ тохиолдолд Т болон бусад транзакшины тусгаарлалтын түвшин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select, update, delete –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үүд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бүрэн ажиллаж дууссаны дараа эсвэл ажлахаас нь өмнө ажиллах боломжтой. Харин Т болон бусад транзакшинууд нь өөр өөр хүний транзакшин тул Т – ийн 2 уншилтийн голоор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select, update, delete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үйлдэл бүхий транзакшинууд бүхэл цогцоороо орж ажиллах боломжтой харагдах хэдий ч Т – ийн 2 уншилт нэг хүснэгтийн ижил баганаас уншилт хийж байгаа учир голоор нь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орж ижил багана дээр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хийгдэхэд Т – д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үүсч,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түвшинг нь зөрчинө.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Иймд Т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аар ажиллах үед Т – ийн 2 уншилтийн голоор ямар нэг транзакшин орж ажиллах боломжгүй буюу сериалаар л  ажиллах учраас Т – 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 select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ижил үр дүн буцаах нь тодорхой юм. 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Хоёрт нь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Т – г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repeatable-read isolation level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тэй байна гэж үзвэл Т нь зөвхөн уншилт хийх учраас бусад транзакшины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байдалд нөлөөлж чадахгүй.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Харин бусад транзакшины талаас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үүд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Т – ийн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түвшинд нөлөөлж чадахгүй харин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update, delete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үүд нь нөлөөлөх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магадлалтай юм.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Гэхдээ энэ  тохиолдолд Т нь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ийг зөвшөөрөхгүй тул Т – ийн 2 уншилтийн голоор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хийгдэх боломжгүй болно. Мөн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delete –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ийг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 – ийн 2 уншилтийн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голоор ороход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phantom tuple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гэж үздэггүй тул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delete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хийгдэхэд алдаа үүснэ. Иймд Т нь бусад транзакшинтай сериал байдлаар л ажиллах боломжтой болно гэдгээс энэ тохиолдолд мөн Т – ийн 2 уншилт ижил утга буцаана. Т нь үлдсэн  2  тусгаарлалтын түвшинд ямагт ижил утга буцаах боломжгүй нь илэрхий учраас хариулт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repeatable</a:t>
            </a:r>
            <a:r>
              <a:rPr lang="mn-MN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болно. 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611600" y="1757928"/>
            <a:ext cx="16764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606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7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05409" y="1447800"/>
            <a:ext cx="19659600" cy="3877985"/>
            <a:chOff x="208722" y="2878654"/>
            <a:chExt cx="19659600" cy="3877985"/>
          </a:xfrm>
        </p:grpSpPr>
        <p:sp>
          <p:nvSpPr>
            <p:cNvPr id="6" name="TextBox 5"/>
            <p:cNvSpPr txBox="1"/>
            <p:nvPr/>
          </p:nvSpPr>
          <p:spPr>
            <a:xfrm>
              <a:off x="208722" y="2878654"/>
              <a:ext cx="19659600" cy="2677656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--T </a:t>
              </a:r>
            </a:p>
            <a:p>
              <a:r>
                <a:rPr lang="en-US" sz="28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Begin 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Transaction;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Q1: Select </a:t>
              </a:r>
              <a:r>
                <a:rPr lang="en-US" sz="28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Avg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(age) From Person;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&lt;read-only activity&gt;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Q2: Select </a:t>
              </a:r>
              <a:r>
                <a:rPr lang="en-US" sz="28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Avg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(age) From Person;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Commit;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8722" y="5556310"/>
              <a:ext cx="19659600" cy="120032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 (c).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Тухайн системийн бусад транзакшин бүгд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Serializable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ба тэдний талаар өөр нэмэлт мэдээллийг байхгүй байв.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Q1, Q2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ямагт адил утга буцаадаг байх нөхцөл дор Т транзакшины ажиллаж болох хамгийн сул тусгаарлалтын түвшинг олж, дэлгэрэнгүй тайлбарлана уу.  Сонголт: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Read-Uncommitted, Read-Committed, Repeatable-Read, Serializable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05409" y="5334000"/>
            <a:ext cx="19659600" cy="5632311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Тайлбар: Эхлээд,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Т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байна гэж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үзвэл Т нь зөвхөн уншилт хийх тул бусад транзакшины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байдалд нь нөлөөлж чадахгүй. Харин бусад транзакшины талаас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–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тэй бол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–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үүд нь Т – 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түвшинд нөлөөлж чадахгүй харин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insert, update, delete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үүдтэй бол эдгээр нь нөлөөлөх магадлалтай юм.  Гэхдээ энэ тохиолдолд Т болон бусад транзакшины тусгаарлалтын түвшин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select, insert, update, delete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үүд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бүрэн ажиллаж дууссаны дараа эсвэл ажлахаас нь өмнө ажиллах боломжтой. Харин Т болон бусад транзакшинууд нь өөр өөр хүний транзакшин тул Т – ийн 2 уншилтийн голоор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select, update, delete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үйлдэл бүхий транзакшинууд бүхэл цогцоороо орж ажиллах боломжтой харагдах хэдий ч Т – ийн 2 уншилт нэг хүснэгтийн ижил баганаас уншилт хийж байгаа учир голоор нь орж ижил багана дээр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хийгдэхэд Т – д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үүсч,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түвшинг нь зөрчинө.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Иймд Т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аар ажиллах үед Т – ийн 2 уншилтийн голоор ямар нэг транзакшин орж ажиллах боломжгүй буюу сериалаар л  ажиллах учраас Т – 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 select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ижил үр дүн буцаана. 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Хоёрт нь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Т – г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repeatable-read isolation level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тэй байна гэж үзвэл Т нь зөвхөн уншилт хийх учраас бусад транзакшины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байдалд нөлөөлж чадахгүй.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Харин бусад транзакшины талаас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–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тэй бол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–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үүд нь Т – ийн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түвшинд нөлөөлж чадахгүй харин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insert, update, delete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үүдтэй бол эдгээр нь нөлөөлөх магадлалтай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юм. Энэ 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тохиолдолд Т нь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мөн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 –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ийг зөвшөөрөхгүй тул Т – ийн 2 уншилтийн голоор нь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хийгдэх боломжгүй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болно.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Эндээс энэ үед Т – ийн 2 уншилт ямагт ижил утга буцаах боломжгүй  юм. Мөн Т нь үлдсэн  2  тусгаарлалтын түвшинд ямагт ижил утга буцаах боломжгүй нь илэрхий учраас  Т – ийн 2 уншилт нь зөвхөн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түвшинтэй үед л ямагт ижил утга буцаана. Иймд хариулт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болно. 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687800" y="1986528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08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7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90500" y="1447800"/>
            <a:ext cx="19735800" cy="3085401"/>
            <a:chOff x="228600" y="1447800"/>
            <a:chExt cx="19735800" cy="3085401"/>
          </a:xfrm>
        </p:grpSpPr>
        <p:sp>
          <p:nvSpPr>
            <p:cNvPr id="10" name="TextBox 9"/>
            <p:cNvSpPr txBox="1"/>
            <p:nvPr/>
          </p:nvSpPr>
          <p:spPr>
            <a:xfrm>
              <a:off x="228600" y="1447800"/>
              <a:ext cx="9201150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Q1: Select </a:t>
              </a:r>
              <a:r>
                <a:rPr lang="en-US" sz="28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Avg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(age) From Person;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&lt;read-only activity&gt;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Commit;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28600" y="3702204"/>
              <a:ext cx="19735800" cy="830997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2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 (d).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T1, T2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транзакшины тусгаарлалтын түвшин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 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Serializable</a:t>
              </a:r>
              <a:r>
                <a:rPr lang="mn-MN" sz="2400" i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байв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Дээрх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a), (b),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)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тохиолдлуудын хувьд бодлогыг дахин бодно уу.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endPara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algn="just"/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Дээрх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(a), (b), (c)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тохиолдлуудын хувьд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Q1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Q2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ямагт адил үр дүн буцаах эсэхийг шалга, хариултаа нарийн тайлбарла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</a:t>
              </a:r>
              <a:endPara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763250" y="1447800"/>
              <a:ext cx="9201150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T2: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Q2: Select </a:t>
              </a:r>
              <a:r>
                <a:rPr lang="en-US" sz="28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Avg</a:t>
              </a:r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(age) From Person;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&lt;read-only activity&gt;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Commit;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190500" y="4533201"/>
            <a:ext cx="19735800" cy="1938992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Тайлбар: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(a)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ийн Т1, Т2 нь ямагт ижил утга буцаах боломжтой. Учир нь бусад транзакшин нь бүгд уншилт хийдэг учраас Т1, Т2 – ийн унших өгөгдөлд ямар нэг байдлаар өөрчлөлт оруулж чадахгүй юм. Мөн Т1, Т2 болон бусад транзакшин бүгд зөвхөн уншилт хийх тул нэгнийхээ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түвшинд нөлөөлж чадахгүй. Харин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(b), (c)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ийн хувьд Т1, Т2 нь бусад транзакшинтай сериал байдлаар ажиллах үед л  ижил биш утга буцаах боломжтой бөгөөд энэ нь ямагт ижил утгатай үр дүн буцаана гэдэгт харших тул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(a) 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бодлогын хувьд л Т1, Т2 нь ямагт ижил утга буцаах боломжтой юм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endParaRPr lang="mn-MN" sz="28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" y="7543800"/>
            <a:ext cx="17526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03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4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93745" y="1447800"/>
            <a:ext cx="19529310" cy="3908763"/>
            <a:chOff x="228600" y="2202263"/>
            <a:chExt cx="19529310" cy="3908763"/>
          </a:xfrm>
        </p:grpSpPr>
        <p:sp>
          <p:nvSpPr>
            <p:cNvPr id="11" name="TextBox 10"/>
            <p:cNvSpPr txBox="1"/>
            <p:nvPr/>
          </p:nvSpPr>
          <p:spPr>
            <a:xfrm>
              <a:off x="228600" y="2202263"/>
              <a:ext cx="19529310" cy="830997"/>
            </a:xfrm>
            <a:prstGeom prst="rect">
              <a:avLst/>
            </a:prstGeom>
            <a:noFill/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2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[2</a:t>
              </a:r>
              <a:r>
                <a:rPr lang="en-US" sz="2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]</a:t>
              </a:r>
              <a:r>
                <a:rPr lang="mn-MN" sz="22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 </a:t>
              </a:r>
              <a:r>
                <a:rPr lang="mn-MN" sz="2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Хүснэгт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Worker(name,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pay)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энд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name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багана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primary key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байв.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Доорх 2 транзакшин зэрэг ажилладаг.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S1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S2, S3,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S4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стетментүүд нэг бүхэл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(atomically)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байдлаар ажилладаг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Эхлэхдээ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worker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хүснэгт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(Amy, 50)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гэсэн мөр бичлэгтэй байжээ.</a:t>
              </a:r>
              <a:endPara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28601" y="3037317"/>
              <a:ext cx="9636726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S1: update Worker set pay = 2*pay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S2: update Worker set pay = 3*pay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8600" y="5280029"/>
              <a:ext cx="19529310" cy="830997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mn-MN" sz="22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r>
                <a:rPr lang="en-US" sz="22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</a:t>
              </a:r>
              <a:r>
                <a:rPr lang="en-US" sz="24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a)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T1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T2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транзакшинууд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Serializable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тусгаарлалтын түвшинтэй бөгөөд бүрэн ажиллаж дуусдаг байг.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Amy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–гийн 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pay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хэд болох боломжтой вэ</a:t>
              </a:r>
              <a:r>
                <a:rPr lang="en-US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</a:t>
              </a:r>
              <a:r>
                <a:rPr lang="mn-MN" sz="24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Яагаад?</a:t>
              </a:r>
              <a:endPara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011237" y="3033260"/>
              <a:ext cx="9746673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T2: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S3: update Worker set pay = pay-20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S4: update Worker set pay = pay-10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93746" y="5356563"/>
            <a:ext cx="19529309" cy="2677656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Тайлбар: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Т1, Т2 – ийн тусгаарлалтын түвшингээс үл хамааран сериалаар буюу Т1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;T2, T2;T1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гэж ажиллах боломжтой.  Мөн Т1, Т2 нь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erializable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хэдий ч өөр өөр хүний транзакшин тул Т1:Т2, Т2:Т1 гэж ажиллах боломж байх бөгөөд эдгээр тохиолдлуудыг шалгаж үзье.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S1;T2;S2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тохиолдлыг авч үзвэл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уншаад бичдэг учраас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S1, S2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ийг ижил баганаас уншилт хийнэ гэж үзэх бөгөөд Т2 нь тэдгээрийн голоор орж бүрэн ажиллаж дуусахад Т2 нь тухайн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S1, S2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уншиж байгаа багана дээр өөрчлөлт хийж байгаа учир Т1 – д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үүсч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түвшинд нь харшлах юм.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S3;T1;S4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тохиолдолд мөн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өмнөхтэй адил байдлаар Т2 – д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үүсэх тул Т2 – 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serializable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түвшинд харшлах тул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Amy –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ийн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pay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ийн боломжтой утгууд нь 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Т2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=&gt; 270, T2;T1 =&gt; 120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болно.</a:t>
            </a:r>
            <a:endParaRPr lang="mn-MN" sz="28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5800" y="8610600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1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78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93745" y="1447800"/>
            <a:ext cx="19529310" cy="3077766"/>
            <a:chOff x="228600" y="3033260"/>
            <a:chExt cx="19529310" cy="3077766"/>
          </a:xfrm>
        </p:grpSpPr>
        <p:sp>
          <p:nvSpPr>
            <p:cNvPr id="12" name="TextBox 11"/>
            <p:cNvSpPr txBox="1"/>
            <p:nvPr/>
          </p:nvSpPr>
          <p:spPr>
            <a:xfrm>
              <a:off x="228601" y="3037317"/>
              <a:ext cx="9636726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S1: update Worker set pay = 2*pay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S2: update Worker set pay = 3*pay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8600" y="5280029"/>
              <a:ext cx="19529310" cy="830997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 </a:t>
              </a:r>
              <a: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(b).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T1, T2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транзакшинууд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Read-Committed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тусгаарлалтын түвшинтэй бөгөөд бүрэн ажиллаж дуусдаг байг.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Amy –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гийн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pay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хэд болох боломжтой вэ? Яагаад?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011237" y="3033260"/>
              <a:ext cx="9746673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T2: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S3: update Worker set pay = pay-20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S4: update Worker set pay = pay-10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93745" y="4534910"/>
            <a:ext cx="19529309" cy="3477875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Тайлбар: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Т1, Т2 – ийн тусгаарлалтын түвшингээс үл хамаарч сериалаар буюу Т1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;T2, T2;T1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гэж ажиллах боломжтой.  Мөн Т1, Т2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read-committed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тул Т1:Т2, Т2:Т1 гэж ажиллах боломж байх бөгөөд эдгээр тохиолдлуудыг шалгаж үзье.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Read-committed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 нь бохир уншилтаас бусдыг нь зөвшөөрөх тул зэрэг ажиллах үед Т1 нь Т2 – д, Т2 нь Т1 – д бохир уншилт үүсэх эсэхийг шалгана.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S1;T2;S2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тохиолдлыг авч үзвэл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уншаад бичдэг учраас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S1, S2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ийг ижил баганаас уншилт хийж байна гэж үзэх бөгөөд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нь Т2 – ийн ажиллахаас өмнө унших тул бохир уншилт хийхгүй,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S2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нь Т2 – ийг ажиллаад баталгаажсаны дараа унших тул мөн бохир уншилт хийхгүй тиймээс Т1 – д бохир уншилт үүсэхгүй юм. Харин Т2 нь Т1 – ийг бүрэн баталгаажаагүй байхад буюу 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ажилласны дараа шууд ажиллах тул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S3, S4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баталгаажаагүй өгөгдөл уншиж, Т2 – д бохир уншилт үүснэ.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S3;T1;S4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тохиолдолд мөн Т1 нь дээрхтэй адилханаар бохир уншилт хийх тул энэ бодлогын хувьд Т1, Т2 зөвхөн сериалаар нь л ажиллах боломжтой болох юм. Иймд 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Amy –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ийн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pay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ийн боломжтой утгууд нь 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Т2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=&gt; 270,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T2;T1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=&gt; 120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болно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mn-MN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4400" y="8305800"/>
            <a:ext cx="17526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13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6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93745" y="1447800"/>
            <a:ext cx="19529310" cy="3081823"/>
            <a:chOff x="228600" y="3033260"/>
            <a:chExt cx="19529310" cy="3081823"/>
          </a:xfrm>
        </p:grpSpPr>
        <p:sp>
          <p:nvSpPr>
            <p:cNvPr id="12" name="TextBox 11"/>
            <p:cNvSpPr txBox="1"/>
            <p:nvPr/>
          </p:nvSpPr>
          <p:spPr>
            <a:xfrm>
              <a:off x="228601" y="3037317"/>
              <a:ext cx="9636726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S1: update Worker set pay = 2*pay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S2: update Worker set pay = 3*pay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8600" y="5284086"/>
              <a:ext cx="19529310" cy="830997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 </a:t>
              </a:r>
              <a: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(c).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транзакшин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Read-Committed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тусгаарлалтын түвшинтэй,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T2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транзакшин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Read-Uncommitted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тусгаарлалтын түвшинтэй бөгөөд 2 транзакшин бүрэн ажиллаж дуусдаг байг.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Amy –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гийн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pay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хэд болох боломжтой вэ? Яагаад?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011237" y="3033260"/>
              <a:ext cx="9746673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T2: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S3: update Worker set pay = pay-20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S4: update Worker set pay = pay-10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</a:t>
              </a: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293745" y="4534910"/>
            <a:ext cx="19529309" cy="4524315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Тайлбар: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Т1, Т2 – ийн тусгаарлалтын түвшингээс үл хамааран сериалаар буюу Т1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;T2, T2;T1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гэж ажиллах боломжтой.  Мөн Т1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read-committed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Т2 нь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Read-Uncommitted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тул Т1:Т2, Т2:Т1 гэж ажиллах боломж байх бөгөөд эдгээр тохиолдлуудыг шалгаж үзье.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Read-committed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 нь бохир уншилтаас бусдыг нь зөвшөөрөх тул зэрэг ажиллах үед Т2 нь Т1 – д бохир уншилт үүсэх эсэхийг шалгана, харин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Read-Uncommitted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тусгаарлалтын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 нь бохир уншилт,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read, phantom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уудыг бүгдийг нь зөвшөөрдөг.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S1;T2;S2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тохиолдлыг авч үзвэл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уншаад бичдэг учраас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S1, S2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ийг ижил баганаас уншилт хийж байна гэж үзэх бөгөөд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нь Т2 – ийн ажиллахаас өмнө унших тул бохир уншилт хийхгүй,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S2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нь Т2 – ийг ажиллаад баталгаажсаны дараа унших тул мөн бохир уншилт хийхгүй тиймээс Т1 – д бохир уншилт үүсэхгүй юм. Харин Т2 нь Т1 – ийг бүрэн баталгаажаагүй байхад буюу 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ажилласны дараа шууд ажиллах тул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S3, S4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баталгаажаагүй өгөгдөл уншиж, Т2 – д бохир уншилт үүснэ. Гэхдээ Т2 – ийн тусгаарлалтын түвшин нь бохир уншилтийг зөвшөөрөх тул энэ тохиолдол боломжтой болно. Харин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S3;T1;S4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тохиолдолд мөн Т1 нь дээрхтэй адилханаар бохир уншилт хийх бөгөөд Т1 – ийн тусгаарлалтын түвшин бохир уншилтыг зөвшөөрөхгүй тул энэ бодлогын хувьд Т1, Т2 зөвхөн сериалаар болон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S1:T2:S2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аар ажиллах боломжтой болох юм. Иймд 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Amy –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ийн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pay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ийн боломжтой утгууд нь 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Т2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=&gt; 270,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T2;T1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=&gt;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120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S1:T2:S2 =&gt; 210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болно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mn-MN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2000" y="9059225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938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3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93745" y="1447800"/>
            <a:ext cx="19529310" cy="3081823"/>
            <a:chOff x="228600" y="3033260"/>
            <a:chExt cx="19529310" cy="3081823"/>
          </a:xfrm>
        </p:grpSpPr>
        <p:sp>
          <p:nvSpPr>
            <p:cNvPr id="12" name="TextBox 11"/>
            <p:cNvSpPr txBox="1"/>
            <p:nvPr/>
          </p:nvSpPr>
          <p:spPr>
            <a:xfrm>
              <a:off x="228601" y="3037317"/>
              <a:ext cx="9636726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S1: update Worker set pay = 2*pay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S2: update Worker set pay = 3*pay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8600" y="5284086"/>
              <a:ext cx="19529310" cy="830997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 (d).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T1, T2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транзакшинууд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Read-Uncommitted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тусгаарлалтын түвшинтэй бөгөөд бүрэн ажиллаж дуусдаг байг.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Amy –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гийн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pay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хэд болох боломжтой вэ? Яагаад?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011237" y="3033260"/>
              <a:ext cx="9746673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T2: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S3: update Worker set pay = pay-20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S4: update Worker set pay = pay-10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</a:t>
              </a: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293745" y="4534910"/>
            <a:ext cx="19529309" cy="3847207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Тайлбар: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Т1, Т2 – ийн тусгаарлалтын түвшингээс үл хамааран сериалаар буюу Т1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;T2, T2;T1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гэж ажиллах боломжтой.  Мөн Т1, Т2 нь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Read-Uncommitted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түвшинтэй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тул Т1:Т2, Т2:Т1 гэж ажиллах боломжтой.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Read-Uncommitted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тусгаарлалтын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түвшин нь бохир уншилт,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read, phantom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уудыг бүгдийг нь зөвшөөрдөг. Иймд 2 транзакшины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statement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үүдийг дэс дарааллыг алдагдуулахгүйгээр зохиосон бүх хослуудыг энэ тохиолдолд гаргаж авах боломжтой болох юм.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Үүнээс буцаах боломжтой утгууд:</a:t>
            </a:r>
          </a:p>
          <a:p>
            <a:pPr algn="just"/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T1;T2 =&gt; 270 </a:t>
            </a:r>
          </a:p>
          <a:p>
            <a:pPr algn="just"/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T2;T1 =&gt; 120</a:t>
            </a:r>
          </a:p>
          <a:p>
            <a:pPr algn="just"/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S1;T2;S2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=&gt; 210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Т2 – д бохир уншилт , Т1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үүснэ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Гэхдээ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Read-Uncommitted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зөвшөөрнө.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endParaRPr lang="en-US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S3;T1;S4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=&gt; 170 /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д бохир уншилт ,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үүснэ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Гэхдээ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Read-Uncommitted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зөвшөөрнө.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endParaRPr lang="en-US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S1;S3;S2;S4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=&gt; 230 /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T1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д бохир уншилт ,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T2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үүснэ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Гэхдээ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Read-Uncommitted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зөвшөөрнө.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endParaRPr lang="en-US" sz="24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S3;S1;S4;S2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=&gt; 150</a:t>
            </a:r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/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1, T2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д бохир уншилт ,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2, T1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non-repeatable read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үүснэ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Гэхдээ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Read-Uncommitted </a:t>
            </a:r>
            <a:r>
              <a:rPr lang="mn-MN" sz="2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зөвшөөрнө. </a:t>
            </a:r>
            <a:r>
              <a:rPr lang="en-US" sz="2400" b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 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болно.</a:t>
            </a:r>
            <a:endParaRPr lang="mn-MN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5800" y="8763000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57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0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93745" y="1447800"/>
            <a:ext cx="19529310" cy="3081823"/>
            <a:chOff x="228600" y="3033260"/>
            <a:chExt cx="19529310" cy="3081823"/>
          </a:xfrm>
        </p:grpSpPr>
        <p:sp>
          <p:nvSpPr>
            <p:cNvPr id="12" name="TextBox 11"/>
            <p:cNvSpPr txBox="1"/>
            <p:nvPr/>
          </p:nvSpPr>
          <p:spPr>
            <a:xfrm>
              <a:off x="228601" y="3037317"/>
              <a:ext cx="9636726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S1: update Worker set pay = 2*pay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S2: update Worker set pay = 3*pay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8600" y="5284086"/>
              <a:ext cx="19529310" cy="830997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 (e).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T1, T2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транзакшинууд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Serializable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тусгаарлалтын түвшинтэй бөгөөд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T1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бүрэн ажиллаж дууссан. Харин Т2 транзакшин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S3-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н дараа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Rollback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хийгдээд дахин ажиллаагүй байг.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Amy –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гийн </a:t>
              </a:r>
              <a:r>
                <a:rPr lang="en-US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pay </a:t>
              </a:r>
              <a:r>
                <a:rPr lang="mn-MN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хэд болох боломжтой вэ? Яагаад?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011237" y="3033260"/>
              <a:ext cx="9746673" cy="2246769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T2: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Begin Transaction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S3: update Worker set pay = pay-20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S4: update Worker set pay = pay-10 where name = 'Amy'</a:t>
              </a:r>
            </a:p>
            <a:p>
              <a:r>
                <a:rPr lang="en-US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Commit</a:t>
              </a: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293745" y="4529623"/>
            <a:ext cx="19529309" cy="2308324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mn-MN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Тайлбар: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Т1, Т2 – ийн тусгаарлалтын түвшингээс үл хамааран сериалаар буюу Т1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;T2, T2;T1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гэж ажиллах боломжтой. Гэхдээ Т1, Т2 – ыг хоёулаа бүрэн ажиллаж дуусна гэж хэлээгүй учир заавал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Т1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;T2, T2;T1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байдлаар бүрэн ажиллах албагүй юм. Бодлогын нөхцөл ёсоор Т1 – ийг бүрэн ажиллаж дуусан гэдгээс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Amy –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гийн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pay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300 болж баталгаажсан байх юм. Иймд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Т2 транзакшин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S3-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 дараа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Rollback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хийгдээд дахин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ажиллаагүй гэдгээс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Amy –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гийн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pay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280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болох бөгөөд энэ нь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commit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хийгдээгүй өгөгдөл 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rollback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хийгдэхэд урьдын хэвэндээ буюу хамгийн сүүлийн баталгаажсан өгөгдөлд очих юм. Эцэст нь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Amy –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гийн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pay </a:t>
            </a:r>
            <a:r>
              <a:rPr lang="mn-M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300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болж баталгаажсан хэвээрээ байна. Эндээс хариу нь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Amy –</a:t>
            </a:r>
            <a:r>
              <a:rPr lang="mn-MN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гийн 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pay </a:t>
            </a:r>
            <a:r>
              <a:rPr lang="mn-MN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нь 300 </a:t>
            </a:r>
            <a:r>
              <a:rPr lang="mn-MN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гэж гарна.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4400" y="7620000"/>
            <a:ext cx="19812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89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9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34805D5F75B4EB632F5C3922CC490" ma:contentTypeVersion="3" ma:contentTypeDescription="Create a new document." ma:contentTypeScope="" ma:versionID="d0a7988fd6454f210a12c8cc58dfc1c1">
  <xsd:schema xmlns:xsd="http://www.w3.org/2001/XMLSchema" xmlns:xs="http://www.w3.org/2001/XMLSchema" xmlns:p="http://schemas.microsoft.com/office/2006/metadata/properties" xmlns:ns2="bfc60917-8295-4628-b317-ebbf9cfad357" targetNamespace="http://schemas.microsoft.com/office/2006/metadata/properties" ma:root="true" ma:fieldsID="481d73e60d410d285260f2d0e0e887ce" ns2:_="">
    <xsd:import namespace="bfc60917-8295-4628-b317-ebbf9cfad357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c60917-8295-4628-b317-ebbf9cfad357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bfc60917-8295-4628-b317-ebbf9cfad357" xsi:nil="true"/>
  </documentManagement>
</p:properties>
</file>

<file path=customXml/itemProps1.xml><?xml version="1.0" encoding="utf-8"?>
<ds:datastoreItem xmlns:ds="http://schemas.openxmlformats.org/officeDocument/2006/customXml" ds:itemID="{B1C97D7C-AE6E-4C3A-90BE-E56354936B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c60917-8295-4628-b317-ebbf9cfad3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264CF90-B437-4023-BE00-60E9CFCF907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77508B9-9F90-4027-B9A3-3A785320EA78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bfc60917-8295-4628-b317-ebbf9cfad357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4961</TotalTime>
  <Words>3170</Words>
  <Application>Microsoft Office PowerPoint</Application>
  <PresentationFormat>Custom</PresentationFormat>
  <Paragraphs>134</Paragraphs>
  <Slides>10</Slides>
  <Notes>10</Notes>
  <HiddenSlides>0</HiddenSlides>
  <MMClips>10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Bagaa</dc:creator>
  <cp:lastModifiedBy>Bagaa</cp:lastModifiedBy>
  <cp:revision>321</cp:revision>
  <dcterms:created xsi:type="dcterms:W3CDTF">2020-12-06T12:30:42Z</dcterms:created>
  <dcterms:modified xsi:type="dcterms:W3CDTF">2021-04-26T02:09:40Z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0x010100B0E34805D5F75B4EB632F5C3922CC490</vt:lpwstr>
  </property>
</Properties>
</file>

<file path=docProps/thumbnail.jpeg>
</file>